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9"/>
  </p:notesMasterIdLst>
  <p:sldIdLst>
    <p:sldId id="305" r:id="rId3"/>
    <p:sldId id="265" r:id="rId4"/>
    <p:sldId id="275" r:id="rId5"/>
    <p:sldId id="266" r:id="rId6"/>
    <p:sldId id="269" r:id="rId7"/>
    <p:sldId id="272" r:id="rId8"/>
    <p:sldId id="267" r:id="rId9"/>
    <p:sldId id="270" r:id="rId10"/>
    <p:sldId id="271" r:id="rId11"/>
    <p:sldId id="268" r:id="rId12"/>
    <p:sldId id="273" r:id="rId13"/>
    <p:sldId id="274" r:id="rId14"/>
    <p:sldId id="280" r:id="rId15"/>
    <p:sldId id="281" r:id="rId16"/>
    <p:sldId id="276" r:id="rId17"/>
    <p:sldId id="282" r:id="rId18"/>
    <p:sldId id="283" r:id="rId19"/>
    <p:sldId id="286" r:id="rId20"/>
    <p:sldId id="287" r:id="rId21"/>
    <p:sldId id="288" r:id="rId22"/>
    <p:sldId id="289" r:id="rId23"/>
    <p:sldId id="290" r:id="rId24"/>
    <p:sldId id="285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2" r:id="rId36"/>
    <p:sldId id="301" r:id="rId37"/>
    <p:sldId id="30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ido" id="{E75E278A-FF0E-49A4-B170-79828D63BBAD}">
          <p14:sldIdLst>
            <p14:sldId id="305"/>
            <p14:sldId id="265"/>
            <p14:sldId id="275"/>
          </p14:sldIdLst>
        </p14:section>
        <p14:section name="Más información" id="{2CC34DB2-6590-42C0-AD4B-A04C6060184E}">
          <p14:sldIdLst>
            <p14:sldId id="266"/>
            <p14:sldId id="269"/>
            <p14:sldId id="272"/>
            <p14:sldId id="267"/>
            <p14:sldId id="270"/>
            <p14:sldId id="271"/>
            <p14:sldId id="268"/>
            <p14:sldId id="273"/>
            <p14:sldId id="274"/>
            <p14:sldId id="280"/>
            <p14:sldId id="281"/>
            <p14:sldId id="276"/>
            <p14:sldId id="282"/>
            <p14:sldId id="283"/>
            <p14:sldId id="286"/>
            <p14:sldId id="287"/>
            <p14:sldId id="288"/>
            <p14:sldId id="289"/>
            <p14:sldId id="290"/>
            <p14:sldId id="285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2"/>
            <p14:sldId id="301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D24726"/>
    <a:srgbClr val="D2B4A6"/>
    <a:srgbClr val="734F29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280" autoAdjust="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Haga clic para modificar el estilo de texto del patrón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Segundo nivel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Tercer nivel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Cuarto nivel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162" y="1357312"/>
            <a:ext cx="42576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2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Columna activa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/>
          </a:bodyPr>
          <a:lstStyle/>
          <a:p>
            <a:r>
              <a:rPr lang="es-MX" sz="3600" dirty="0"/>
              <a:t>Es la columna donde se encuentra la celda activa.</a:t>
            </a:r>
          </a:p>
        </p:txBody>
      </p:sp>
    </p:spTree>
    <p:extLst>
      <p:ext uri="{BB962C8B-B14F-4D97-AF65-F5344CB8AC3E}">
        <p14:creationId xmlns:p14="http://schemas.microsoft.com/office/powerpoint/2010/main" val="97229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Fila activa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/>
          </a:bodyPr>
          <a:lstStyle/>
          <a:p>
            <a:r>
              <a:rPr lang="es-MX" sz="3600" dirty="0"/>
              <a:t>Es la fila donde se encuentra la celda activa.</a:t>
            </a:r>
          </a:p>
        </p:txBody>
      </p:sp>
    </p:spTree>
    <p:extLst>
      <p:ext uri="{BB962C8B-B14F-4D97-AF65-F5344CB8AC3E}">
        <p14:creationId xmlns:p14="http://schemas.microsoft.com/office/powerpoint/2010/main" val="1787528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Rango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6052457" cy="3015343"/>
          </a:xfrm>
        </p:spPr>
        <p:txBody>
          <a:bodyPr>
            <a:normAutofit/>
          </a:bodyPr>
          <a:lstStyle/>
          <a:p>
            <a:r>
              <a:rPr lang="es-MX" sz="3600" dirty="0"/>
              <a:t>Es un conjunto de celdas adyacentes (contiguas).</a:t>
            </a:r>
          </a:p>
        </p:txBody>
      </p:sp>
    </p:spTree>
    <p:extLst>
      <p:ext uri="{BB962C8B-B14F-4D97-AF65-F5344CB8AC3E}">
        <p14:creationId xmlns:p14="http://schemas.microsoft.com/office/powerpoint/2010/main" val="3635397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VALORES CONSTANTES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Un dato que se introduce directamente en una celda. Puede ser un número, una fecha u hora, o un texto.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14401" y="215010"/>
            <a:ext cx="11005456" cy="21872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D247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dirty="0">
                <a:solidFill>
                  <a:schemeClr val="bg2">
                    <a:lumMod val="10000"/>
                  </a:schemeClr>
                </a:solidFill>
              </a:rPr>
              <a:t>TIPOS DE DATOS QUE PODEMOS INTRODUCIR</a:t>
            </a:r>
          </a:p>
        </p:txBody>
      </p:sp>
    </p:spTree>
    <p:extLst>
      <p:ext uri="{BB962C8B-B14F-4D97-AF65-F5344CB8AC3E}">
        <p14:creationId xmlns:p14="http://schemas.microsoft.com/office/powerpoint/2010/main" val="835723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FÓRMULAS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Una secuencia formada por: valores constantes, referencias a otras celdas, nombres, funciones, u operadores.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14401" y="215010"/>
            <a:ext cx="11005456" cy="21872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D247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dirty="0">
                <a:solidFill>
                  <a:schemeClr val="bg2">
                    <a:lumMod val="10000"/>
                  </a:schemeClr>
                </a:solidFill>
              </a:rPr>
              <a:t>TIPOS DE DATOS QUE PODEMOS INTRODUCIR</a:t>
            </a:r>
          </a:p>
        </p:txBody>
      </p:sp>
    </p:spTree>
    <p:extLst>
      <p:ext uri="{BB962C8B-B14F-4D97-AF65-F5344CB8AC3E}">
        <p14:creationId xmlns:p14="http://schemas.microsoft.com/office/powerpoint/2010/main" val="804450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8477" t="23714" r="36476" b="23461"/>
          <a:stretch/>
        </p:blipFill>
        <p:spPr>
          <a:xfrm>
            <a:off x="1186541" y="701978"/>
            <a:ext cx="9332687" cy="6156022"/>
          </a:xfrm>
          <a:prstGeom prst="rect">
            <a:avLst/>
          </a:prstGeom>
        </p:spPr>
      </p:pic>
      <p:sp>
        <p:nvSpPr>
          <p:cNvPr id="3" name="Título 3"/>
          <p:cNvSpPr txBox="1">
            <a:spLocks/>
          </p:cNvSpPr>
          <p:nvPr/>
        </p:nvSpPr>
        <p:spPr>
          <a:xfrm>
            <a:off x="3548744" y="116239"/>
            <a:ext cx="6117772" cy="7981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Cinta de opciones</a:t>
            </a:r>
          </a:p>
        </p:txBody>
      </p:sp>
    </p:spTree>
    <p:extLst>
      <p:ext uri="{BB962C8B-B14F-4D97-AF65-F5344CB8AC3E}">
        <p14:creationId xmlns:p14="http://schemas.microsoft.com/office/powerpoint/2010/main" val="1257054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3829678" y="1825626"/>
          <a:ext cx="4532644" cy="4351336"/>
        </p:xfrm>
        <a:graphic>
          <a:graphicData uri="http://schemas.openxmlformats.org/drawingml/2006/table">
            <a:tbl>
              <a:tblPr/>
              <a:tblGrid>
                <a:gridCol w="226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08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effectLst/>
                        </a:rPr>
                        <a:t>MOVIMIENTO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effectLst/>
                        </a:rPr>
                        <a:t>TECLADO</a:t>
                      </a:r>
                    </a:p>
                  </a:txBody>
                  <a:tcPr marL="72522" marR="72522" marT="36261" marB="36261" anchor="ctr">
                    <a:lnL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Celda Abajo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FLECHA ABAJO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2A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Celda Arriba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FLECHA ARRIBA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Celda Derecha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FLECHA DERECHA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Celda Izquierda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FLECHA IZQUIERDA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Pantalla Abajo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AVPAG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Pantalla Arriba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REPAG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Celda A1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CTRL+INICIO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656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Primera celda de la columna activa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FIN  FLECHA ARRIBA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656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Última celda de la columna activa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FIN  FLECHA ABAJO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656"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Primera celda de la fila activa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>
                          <a:effectLst/>
                        </a:rPr>
                        <a:t>FIN  FLECHA IZQUIERDA o  INICIO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765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effectLst/>
                        </a:rPr>
                        <a:t>Última celda de la fila activa</a:t>
                      </a:r>
                    </a:p>
                  </a:txBody>
                  <a:tcPr marL="113316" marR="113316" marT="36261" marB="36261" anchor="ctr">
                    <a:lnL>
                      <a:noFill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effectLst/>
                        </a:rPr>
                        <a:t>FIN  FLECHA DERECHA</a:t>
                      </a:r>
                    </a:p>
                  </a:txBody>
                  <a:tcPr marL="113316" marR="113316" marT="36261" marB="36261" anchor="ctr">
                    <a:lnL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E5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515047" y="490247"/>
            <a:ext cx="6814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Movimiento rápido en la hoja</a:t>
            </a:r>
            <a:endParaRPr lang="es-MX" sz="3200" b="0" i="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927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45067" y="1013180"/>
            <a:ext cx="107018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Todo</a:t>
            </a:r>
            <a:r>
              <a:rPr lang="es-MX" sz="2000" b="1" i="1" dirty="0">
                <a:solidFill>
                  <a:srgbClr val="6B0101"/>
                </a:solidFill>
                <a:latin typeface="Arial" panose="020B0604020202020204" pitchFamily="34" charset="0"/>
              </a:rPr>
              <a:t>: 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Para copiar tanto la fórmula como el formato de la celda.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Fórmulas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copiar únicamente la fórmula de la celda pero no el formato de ésta.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Valores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copiar el resultado de una celda pero no la fórmula, como tampoco el formato.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Formatos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copiar únicamente el formato de la celda pero no el contenido.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Comentarios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copiar comentarios asignados a las celdas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Validación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pegar las reglas de validación de las celdas </a:t>
            </a:r>
            <a:r>
              <a:rPr lang="es-MX" sz="2000">
                <a:solidFill>
                  <a:srgbClr val="6B0101"/>
                </a:solidFill>
                <a:latin typeface="Arial" panose="020B0604020202020204" pitchFamily="34" charset="0"/>
              </a:rPr>
              <a:t>copiadas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>
                <a:solidFill>
                  <a:srgbClr val="008000"/>
                </a:solidFill>
                <a:latin typeface="Arial" panose="020B0604020202020204" pitchFamily="34" charset="0"/>
              </a:rPr>
              <a:t>Todo </a:t>
            </a: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excepto bordes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copiar las fórmulas así como todos los formatos excepto bordes.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Ancho de las columnas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copiar la anchura de la columna.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Formato de números y fórmulas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copiar únicamente las fórmulas y todas los opciones de formato de números de las celdas seleccionadas.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srgbClr val="008000"/>
                </a:solidFill>
                <a:latin typeface="Arial" panose="020B0604020202020204" pitchFamily="34" charset="0"/>
              </a:rPr>
              <a:t>Formato de números y valores</a:t>
            </a:r>
            <a:r>
              <a:rPr lang="es-MX" sz="2000" dirty="0">
                <a:solidFill>
                  <a:srgbClr val="6B0101"/>
                </a:solidFill>
                <a:latin typeface="Arial" panose="020B0604020202020204" pitchFamily="34" charset="0"/>
              </a:rPr>
              <a:t>: Para copiar únicamente los valores y todas los opciones de formato de números de las celdas seleccionadas.</a:t>
            </a:r>
            <a:endParaRPr lang="es-MX" sz="2000" b="0" i="0" dirty="0">
              <a:solidFill>
                <a:srgbClr val="6B010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914401" y="215010"/>
            <a:ext cx="11005456" cy="6316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D247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dirty="0">
                <a:solidFill>
                  <a:schemeClr val="bg2">
                    <a:lumMod val="10000"/>
                  </a:schemeClr>
                </a:solidFill>
              </a:rPr>
              <a:t>PEGADO ESPECIAL</a:t>
            </a:r>
          </a:p>
        </p:txBody>
      </p:sp>
    </p:spTree>
    <p:extLst>
      <p:ext uri="{BB962C8B-B14F-4D97-AF65-F5344CB8AC3E}">
        <p14:creationId xmlns:p14="http://schemas.microsoft.com/office/powerpoint/2010/main" val="2857560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/>
              <a:t>FORMULAS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534886" y="2624590"/>
            <a:ext cx="93363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2400" dirty="0"/>
              <a:t>Una </a:t>
            </a:r>
            <a:r>
              <a:rPr lang="es-MX" sz="2400" b="1" dirty="0"/>
              <a:t>función es una fórmula </a:t>
            </a:r>
            <a:r>
              <a:rPr lang="es-MX" sz="2400" dirty="0"/>
              <a:t>predefinida por Excel (o por el usuario) </a:t>
            </a:r>
            <a:r>
              <a:rPr lang="es-MX" sz="2400" b="1" dirty="0"/>
              <a:t>que opera con uno o más valores y devuelve un resultado.</a:t>
            </a:r>
            <a:endParaRPr lang="es-MX" sz="24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35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/>
              <a:t>SINTAXIS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534886" y="2624590"/>
            <a:ext cx="9336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err="1"/>
              <a:t>nombre_función</a:t>
            </a:r>
            <a:r>
              <a:rPr lang="es-MX" sz="2400" b="1" dirty="0"/>
              <a:t>(argumento1;argumento2;...;</a:t>
            </a:r>
            <a:r>
              <a:rPr lang="es-MX" sz="2400" b="1" dirty="0" err="1"/>
              <a:t>argumentoN</a:t>
            </a:r>
            <a:r>
              <a:rPr lang="es-MX" sz="2400" b="1" dirty="0"/>
              <a:t>)</a:t>
            </a:r>
            <a:endParaRPr lang="es-MX" sz="24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EXCEL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/>
          </a:bodyPr>
          <a:lstStyle/>
          <a:p>
            <a:r>
              <a:rPr lang="es-MX" dirty="0"/>
              <a:t>Es una </a:t>
            </a:r>
            <a:r>
              <a:rPr lang="es-MX" b="1" dirty="0"/>
              <a:t>hoja de cálculo </a:t>
            </a:r>
            <a:r>
              <a:rPr lang="es-MX" dirty="0"/>
              <a:t>que está organizada en una estructura tabular con filas y columnas.</a:t>
            </a:r>
          </a:p>
        </p:txBody>
      </p:sp>
    </p:spTree>
    <p:extLst>
      <p:ext uri="{BB962C8B-B14F-4D97-AF65-F5344CB8AC3E}">
        <p14:creationId xmlns:p14="http://schemas.microsoft.com/office/powerpoint/2010/main" val="2171821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REGLAS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78972" y="2080304"/>
            <a:ext cx="111251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- Si la función va al comienzo de una fórmula debe empezar por el signo =.</a:t>
            </a:r>
          </a:p>
          <a:p>
            <a:r>
              <a:rPr lang="es-MX" sz="2400" dirty="0"/>
              <a:t>- Los argumentos o valores de entrada van siempre entre paréntesis. </a:t>
            </a:r>
            <a:r>
              <a:rPr lang="es-MX" sz="2400" dirty="0">
                <a:solidFill>
                  <a:srgbClr val="FF0000"/>
                </a:solidFill>
              </a:rPr>
              <a:t>No dejes espacios antes o después de cada paréntesis.</a:t>
            </a:r>
          </a:p>
          <a:p>
            <a:r>
              <a:rPr lang="es-MX" sz="2400" dirty="0"/>
              <a:t>- Los argumentos pueden ser valores constantes (número o texto), fórmulas o funciones.</a:t>
            </a:r>
          </a:p>
          <a:p>
            <a:r>
              <a:rPr lang="es-MX" sz="2400" dirty="0"/>
              <a:t>- Los argumentos deben de separarse por un punto y coma ;.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841749" y="5007819"/>
            <a:ext cx="3723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/>
              <a:t>=SUMA(A1:C8)</a:t>
            </a:r>
          </a:p>
        </p:txBody>
      </p:sp>
    </p:spTree>
    <p:extLst>
      <p:ext uri="{BB962C8B-B14F-4D97-AF65-F5344CB8AC3E}">
        <p14:creationId xmlns:p14="http://schemas.microsoft.com/office/powerpoint/2010/main" val="723849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56084"/>
              </p:ext>
            </p:extLst>
          </p:nvPr>
        </p:nvGraphicFramePr>
        <p:xfrm>
          <a:off x="1932124" y="2209799"/>
          <a:ext cx="8545376" cy="42577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115">
                <a:tc>
                  <a:txBody>
                    <a:bodyPr/>
                    <a:lstStyle/>
                    <a:p>
                      <a:r>
                        <a:rPr lang="es-MX" sz="1600" dirty="0"/>
                        <a:t>SIGNO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OPERACIÓN QUE REALIZA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+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SUMA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-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RESTA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*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MULTIPLICA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/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DIVIDE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^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EXPONENCIACIÓN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&amp;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UNIÓN / CONCATENAR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=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Comparación IGUAL QUE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600"/>
                        <a:t>&gt;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Comparación MAYOR QUE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&lt;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Comparación MENOR QUE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&gt;=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Comparación MAYOR IGUAL QUE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&lt;=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Comparación MENOR IGUAL QUE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r>
                        <a:rPr lang="es-MX" sz="1600"/>
                        <a:t>&lt;&gt;</a:t>
                      </a:r>
                    </a:p>
                  </a:txBody>
                  <a:tcPr marL="83680" marR="83680" marT="41840" marB="41840" anchor="ctr"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Comparación DISTINTO</a:t>
                      </a:r>
                    </a:p>
                  </a:txBody>
                  <a:tcPr marL="83680" marR="83680" marT="41840" marB="4184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209550" y="1342936"/>
            <a:ext cx="11410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Los operadores son símbolos que identifica Excel con operaciones aritméticas y es el enlace entre dos argumentos.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/>
          <a:lstStyle/>
          <a:p>
            <a:r>
              <a:rPr lang="es-MX" dirty="0"/>
              <a:t>OPERADORES</a:t>
            </a:r>
          </a:p>
        </p:txBody>
      </p:sp>
    </p:spTree>
    <p:extLst>
      <p:ext uri="{BB962C8B-B14F-4D97-AF65-F5344CB8AC3E}">
        <p14:creationId xmlns:p14="http://schemas.microsoft.com/office/powerpoint/2010/main" val="3622601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PRECEDENCIAS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360567"/>
              </p:ext>
            </p:extLst>
          </p:nvPr>
        </p:nvGraphicFramePr>
        <p:xfrm>
          <a:off x="1782174" y="1799138"/>
          <a:ext cx="8627652" cy="44043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7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SIGNO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OPERACIÓN QUE REALIZA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PRECEDENCIA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 dirty="0"/>
                        <a:t>^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EXPONENCIACIÓN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1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*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MULTIPLICA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2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/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DIVIDE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2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+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SUMA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3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-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RESTA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3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&amp;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UNIÓN / CONCATENAR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4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=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Comparación IGUAL QUE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5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&gt;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Comparación MAYOR QUE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5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&lt;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Comparación MENOR QUE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5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5161">
                <a:tc>
                  <a:txBody>
                    <a:bodyPr/>
                    <a:lstStyle/>
                    <a:p>
                      <a:r>
                        <a:rPr lang="es-MX" sz="1500"/>
                        <a:t>&gt;=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Comparación MAYOR IGUAL QUE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5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5161">
                <a:tc>
                  <a:txBody>
                    <a:bodyPr/>
                    <a:lstStyle/>
                    <a:p>
                      <a:r>
                        <a:rPr lang="es-MX" sz="1500"/>
                        <a:t>&lt;=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Comparación MENOR IGUAL QUE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5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r>
                        <a:rPr lang="es-MX" sz="1500"/>
                        <a:t>&lt;&gt;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/>
                        <a:t>Comparación DISTINTO</a:t>
                      </a:r>
                    </a:p>
                  </a:txBody>
                  <a:tcPr marL="75023" marR="75023" marT="37512" marB="37512" anchor="ctr"/>
                </a:tc>
                <a:tc>
                  <a:txBody>
                    <a:bodyPr/>
                    <a:lstStyle/>
                    <a:p>
                      <a:r>
                        <a:rPr lang="es-MX" sz="1500" dirty="0"/>
                        <a:t>5</a:t>
                      </a:r>
                    </a:p>
                  </a:txBody>
                  <a:tcPr marL="75023" marR="75023" marT="37512" marB="37512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872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BUSCAR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Esta función devuelve un valor como resultado de la comparación de un valor buscado en un vector o en una matriz.</a:t>
            </a:r>
          </a:p>
        </p:txBody>
      </p:sp>
    </p:spTree>
    <p:extLst>
      <p:ext uri="{BB962C8B-B14F-4D97-AF65-F5344CB8AC3E}">
        <p14:creationId xmlns:p14="http://schemas.microsoft.com/office/powerpoint/2010/main" val="3112561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BUSCAR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Los elementos del rango o matriz sobre el que se busca han de estar previamente </a:t>
            </a:r>
            <a:r>
              <a:rPr lang="es-MX" b="1" dirty="0">
                <a:solidFill>
                  <a:srgbClr val="D24726"/>
                </a:solidFill>
              </a:rPr>
              <a:t>ordenados</a:t>
            </a:r>
            <a:r>
              <a:rPr lang="es-MX" dirty="0"/>
              <a:t> o, de los contrario, la función no funcionará correctamente.</a:t>
            </a:r>
          </a:p>
          <a:p>
            <a:pPr marL="0" indent="0" algn="just">
              <a:buNone/>
            </a:pPr>
            <a:r>
              <a:rPr lang="es-MX" dirty="0"/>
              <a:t>Si </a:t>
            </a:r>
            <a:r>
              <a:rPr lang="es-MX" b="1" dirty="0"/>
              <a:t>BUSCAR </a:t>
            </a:r>
            <a:r>
              <a:rPr lang="es-MX" dirty="0"/>
              <a:t>encuentra el valor devuelve el resultado asociado a la posición del vector resultado, si no devolverá el mayor de los valores que sea menor que el valor buscado.</a:t>
            </a:r>
          </a:p>
        </p:txBody>
      </p:sp>
    </p:spTree>
    <p:extLst>
      <p:ext uri="{BB962C8B-B14F-4D97-AF65-F5344CB8AC3E}">
        <p14:creationId xmlns:p14="http://schemas.microsoft.com/office/powerpoint/2010/main" val="4130460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BUSCAR 	SINTAXIS 1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BUSCAR (</a:t>
            </a:r>
            <a:r>
              <a:rPr lang="es-MX" dirty="0" err="1"/>
              <a:t>valor_buscado</a:t>
            </a:r>
            <a:r>
              <a:rPr lang="es-MX" dirty="0"/>
              <a:t>; </a:t>
            </a:r>
            <a:r>
              <a:rPr lang="es-MX" dirty="0" err="1"/>
              <a:t>vector_de_comparación</a:t>
            </a:r>
            <a:r>
              <a:rPr lang="es-MX" dirty="0"/>
              <a:t>; </a:t>
            </a:r>
            <a:r>
              <a:rPr lang="es-MX" dirty="0" err="1"/>
              <a:t>vector_resultado</a:t>
            </a:r>
            <a:r>
              <a:rPr lang="es-MX" dirty="0"/>
              <a:t>)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err="1"/>
              <a:t>valor_buscado</a:t>
            </a:r>
            <a:r>
              <a:rPr lang="es-MX" dirty="0"/>
              <a:t>: Valor buscado</a:t>
            </a:r>
          </a:p>
          <a:p>
            <a:pPr marL="0" indent="0" algn="just">
              <a:buNone/>
            </a:pPr>
            <a:r>
              <a:rPr lang="es-MX" dirty="0" err="1"/>
              <a:t>vector_de_comparación</a:t>
            </a:r>
            <a:r>
              <a:rPr lang="es-MX" dirty="0"/>
              <a:t>: Vector en el que buscará el valor</a:t>
            </a:r>
          </a:p>
          <a:p>
            <a:pPr marL="0" indent="0" algn="just">
              <a:buNone/>
            </a:pPr>
            <a:r>
              <a:rPr lang="es-MX" dirty="0" err="1"/>
              <a:t>Vector_resultado</a:t>
            </a:r>
            <a:r>
              <a:rPr lang="es-MX" dirty="0"/>
              <a:t>: vector resultado</a:t>
            </a:r>
          </a:p>
        </p:txBody>
      </p:sp>
    </p:spTree>
    <p:extLst>
      <p:ext uri="{BB962C8B-B14F-4D97-AF65-F5344CB8AC3E}">
        <p14:creationId xmlns:p14="http://schemas.microsoft.com/office/powerpoint/2010/main" val="3520834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BUSCAR 	SINTAXIS 2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BUSCAR (</a:t>
            </a:r>
            <a:r>
              <a:rPr lang="es-MX" dirty="0" err="1"/>
              <a:t>valor_buscado;matriz</a:t>
            </a:r>
            <a:r>
              <a:rPr lang="es-MX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7401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CONCATENAR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Concatena 2 o más cadenas de texto dando como resultado una única cadena.</a:t>
            </a:r>
          </a:p>
        </p:txBody>
      </p:sp>
    </p:spTree>
    <p:extLst>
      <p:ext uri="{BB962C8B-B14F-4D97-AF65-F5344CB8AC3E}">
        <p14:creationId xmlns:p14="http://schemas.microsoft.com/office/powerpoint/2010/main" val="2164340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CONCATENAR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4800" dirty="0"/>
              <a:t>CONCATENAR(texto1;texto2;…)</a:t>
            </a:r>
          </a:p>
          <a:p>
            <a:pPr marL="0" indent="0" algn="just">
              <a:buNone/>
            </a:pPr>
            <a:endParaRPr lang="es-MX" sz="4800" dirty="0"/>
          </a:p>
          <a:p>
            <a:pPr marL="0" indent="0" algn="just">
              <a:buNone/>
            </a:pPr>
            <a:r>
              <a:rPr lang="es-MX" sz="4800" dirty="0"/>
              <a:t>=A1&amp;A2</a:t>
            </a:r>
          </a:p>
          <a:p>
            <a:pPr marL="0" indent="0" algn="just">
              <a:buNone/>
            </a:pPr>
            <a:endParaRPr lang="es-MX" sz="4800" dirty="0"/>
          </a:p>
          <a:p>
            <a:pPr marL="0" indent="0" algn="just">
              <a:buNone/>
            </a:pPr>
            <a:r>
              <a:rPr lang="es-MX" dirty="0">
                <a:solidFill>
                  <a:srgbClr val="DD462F"/>
                </a:solidFill>
              </a:rPr>
              <a:t>No se pueden concatenar más de 255 cadenas de texto.</a:t>
            </a:r>
          </a:p>
        </p:txBody>
      </p:sp>
    </p:spTree>
    <p:extLst>
      <p:ext uri="{BB962C8B-B14F-4D97-AF65-F5344CB8AC3E}">
        <p14:creationId xmlns:p14="http://schemas.microsoft.com/office/powerpoint/2010/main" val="675815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</a:t>
            </a:r>
            <a:r>
              <a:rPr lang="es-MX" sz="3600" dirty="0"/>
              <a:t>DERECHA/IZQUIERDA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Devuelve los últimos caracteres de una cadena.</a:t>
            </a:r>
          </a:p>
        </p:txBody>
      </p:sp>
    </p:spTree>
    <p:extLst>
      <p:ext uri="{BB962C8B-B14F-4D97-AF65-F5344CB8AC3E}">
        <p14:creationId xmlns:p14="http://schemas.microsoft.com/office/powerpoint/2010/main" val="418965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EXCEL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/>
          </a:bodyPr>
          <a:lstStyle/>
          <a:p>
            <a:r>
              <a:rPr lang="es-MX" dirty="0"/>
              <a:t>Es una aplicación para manejar hojas de </a:t>
            </a:r>
            <a:r>
              <a:rPr lang="es-MX" dirty="0" smtClean="0"/>
              <a:t>cálculo incluida en la </a:t>
            </a:r>
            <a:r>
              <a:rPr lang="es-MX" dirty="0"/>
              <a:t>p</a:t>
            </a:r>
            <a:r>
              <a:rPr lang="es-MX" dirty="0" smtClean="0"/>
              <a:t>aquetería Microsoft Office.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4329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CONCATENAR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4800" dirty="0"/>
              <a:t>DERECHA(</a:t>
            </a:r>
            <a:r>
              <a:rPr lang="es-MX" sz="4800" dirty="0" err="1"/>
              <a:t>texto;núm_caracteres</a:t>
            </a:r>
            <a:r>
              <a:rPr lang="es-MX" sz="4800" dirty="0"/>
              <a:t>)</a:t>
            </a:r>
          </a:p>
          <a:p>
            <a:pPr marL="0" indent="0" algn="just">
              <a:buNone/>
            </a:pPr>
            <a:endParaRPr lang="es-MX" sz="4800" dirty="0"/>
          </a:p>
          <a:p>
            <a:pPr marL="0" indent="0" algn="just">
              <a:buNone/>
            </a:pPr>
            <a:endParaRPr lang="es-MX" sz="4800" dirty="0"/>
          </a:p>
          <a:p>
            <a:pPr marL="0" indent="0" algn="just">
              <a:buNone/>
            </a:pPr>
            <a:r>
              <a:rPr lang="es-MX" b="1" dirty="0" err="1"/>
              <a:t>núm_caracteres</a:t>
            </a:r>
            <a:r>
              <a:rPr lang="es-MX" dirty="0"/>
              <a:t> debe ser mayor o igual que 0, si el numero de caracteres es mayor que la cadena devolverá todo el texto, si no se especifica un número de caracteres se tomará como 1.</a:t>
            </a:r>
          </a:p>
          <a:p>
            <a:pPr marL="0" indent="0" algn="just">
              <a:buNone/>
            </a:pPr>
            <a:endParaRPr lang="es-MX" dirty="0">
              <a:solidFill>
                <a:srgbClr val="DD46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22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</a:t>
            </a:r>
            <a:br>
              <a:rPr lang="es-MX" dirty="0"/>
            </a:br>
            <a:r>
              <a:rPr lang="es-MX" sz="3600" dirty="0"/>
              <a:t>ENCONTRAR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Devuelve la </a:t>
            </a:r>
            <a:r>
              <a:rPr lang="es-MX" dirty="0" err="1"/>
              <a:t>posicion</a:t>
            </a:r>
            <a:r>
              <a:rPr lang="es-MX" dirty="0"/>
              <a:t> inicial de una cadena de texto dentro de otra cadena de texto</a:t>
            </a:r>
          </a:p>
        </p:txBody>
      </p:sp>
    </p:spTree>
    <p:extLst>
      <p:ext uri="{BB962C8B-B14F-4D97-AF65-F5344CB8AC3E}">
        <p14:creationId xmlns:p14="http://schemas.microsoft.com/office/powerpoint/2010/main" val="1917809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CONCATENAR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ENCONTRAR(</a:t>
            </a:r>
            <a:r>
              <a:rPr lang="es-MX" dirty="0" err="1"/>
              <a:t>texto_buscado;dentro_del_texto;num_inicial</a:t>
            </a:r>
            <a:r>
              <a:rPr lang="es-MX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5109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</a:t>
            </a:r>
            <a:br>
              <a:rPr lang="es-MX" dirty="0"/>
            </a:br>
            <a:r>
              <a:rPr lang="es-MX" sz="3600" dirty="0"/>
              <a:t>CONTAR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Cuenta el número de celdas que contienen números a partir de una serie de argumentos que representan rangos.</a:t>
            </a:r>
          </a:p>
        </p:txBody>
      </p:sp>
    </p:spTree>
    <p:extLst>
      <p:ext uri="{BB962C8B-B14F-4D97-AF65-F5344CB8AC3E}">
        <p14:creationId xmlns:p14="http://schemas.microsoft.com/office/powerpoint/2010/main" val="3298391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CONTAR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800" dirty="0"/>
              <a:t>CONTAR(valor1,valor2,…n)</a:t>
            </a:r>
          </a:p>
        </p:txBody>
      </p:sp>
    </p:spTree>
    <p:extLst>
      <p:ext uri="{BB962C8B-B14F-4D97-AF65-F5344CB8AC3E}">
        <p14:creationId xmlns:p14="http://schemas.microsoft.com/office/powerpoint/2010/main" val="2753929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CONTAR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800" dirty="0"/>
              <a:t>Se cuentan números y fechas.</a:t>
            </a:r>
          </a:p>
          <a:p>
            <a:pPr marL="0" indent="0" algn="just">
              <a:buNone/>
            </a:pPr>
            <a:r>
              <a:rPr lang="es-MX" sz="4800" dirty="0"/>
              <a:t>No se cuentan valores con error.</a:t>
            </a:r>
          </a:p>
          <a:p>
            <a:pPr marL="0" indent="0" algn="just">
              <a:buNone/>
            </a:pPr>
            <a:r>
              <a:rPr lang="es-MX" sz="4800" dirty="0"/>
              <a:t>No se cuentan celdas vacías.</a:t>
            </a:r>
          </a:p>
        </p:txBody>
      </p:sp>
    </p:spTree>
    <p:extLst>
      <p:ext uri="{BB962C8B-B14F-4D97-AF65-F5344CB8AC3E}">
        <p14:creationId xmlns:p14="http://schemas.microsoft.com/office/powerpoint/2010/main" val="1159601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Función CONTAR.SI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816429" y="2401888"/>
            <a:ext cx="10994571" cy="33239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800" dirty="0"/>
              <a:t>CONTAR(</a:t>
            </a:r>
            <a:r>
              <a:rPr lang="es-MX" sz="4800" dirty="0" err="1"/>
              <a:t>rango,criterio</a:t>
            </a:r>
            <a:r>
              <a:rPr lang="es-MX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549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LIBRO DE TRABAJO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Es el archivo donde se trabaja y se almacenan datos; está compuesto de hojas de cálculo, gráficos y macros. </a:t>
            </a:r>
          </a:p>
          <a:p>
            <a:r>
              <a:rPr lang="es-MX" dirty="0"/>
              <a:t>Es el archivo que creamos con Excel, extensión .XSLX</a:t>
            </a:r>
          </a:p>
        </p:txBody>
      </p:sp>
    </p:spTree>
    <p:extLst>
      <p:ext uri="{BB962C8B-B14F-4D97-AF65-F5344CB8AC3E}">
        <p14:creationId xmlns:p14="http://schemas.microsoft.com/office/powerpoint/2010/main" val="368375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Hoja de cálculo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/>
          </a:bodyPr>
          <a:lstStyle/>
          <a:p>
            <a:r>
              <a:rPr lang="es-MX" dirty="0"/>
              <a:t>Es una hoja cuadriculada formada por 16384 columnas y 1.048.576 filas.</a:t>
            </a:r>
          </a:p>
          <a:p>
            <a:r>
              <a:rPr lang="es-MX" dirty="0"/>
              <a:t>Las hojas de cálculo están formadas por columnas y filas.</a:t>
            </a:r>
          </a:p>
        </p:txBody>
      </p:sp>
    </p:spTree>
    <p:extLst>
      <p:ext uri="{BB962C8B-B14F-4D97-AF65-F5344CB8AC3E}">
        <p14:creationId xmlns:p14="http://schemas.microsoft.com/office/powerpoint/2010/main" val="102533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Celda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/>
          </a:bodyPr>
          <a:lstStyle/>
          <a:p>
            <a:r>
              <a:rPr lang="es-MX" sz="3600" dirty="0"/>
              <a:t>Es la intersección entre una columna y fila.</a:t>
            </a:r>
          </a:p>
        </p:txBody>
      </p:sp>
    </p:spTree>
    <p:extLst>
      <p:ext uri="{BB962C8B-B14F-4D97-AF65-F5344CB8AC3E}">
        <p14:creationId xmlns:p14="http://schemas.microsoft.com/office/powerpoint/2010/main" val="94831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Columna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/>
          </a:bodyPr>
          <a:lstStyle/>
          <a:p>
            <a:r>
              <a:rPr lang="es-MX" sz="3600" dirty="0"/>
              <a:t>Es el </a:t>
            </a:r>
            <a:r>
              <a:rPr lang="es-MX" sz="3600" b="1" dirty="0"/>
              <a:t>conjunto de celdas </a:t>
            </a:r>
            <a:r>
              <a:rPr lang="es-MX" sz="3600" dirty="0"/>
              <a:t>seleccionadas </a:t>
            </a:r>
            <a:r>
              <a:rPr lang="es-MX" sz="3600" b="1" dirty="0"/>
              <a:t>verticalmente. </a:t>
            </a:r>
            <a:r>
              <a:rPr lang="es-MX" sz="3200" b="1" dirty="0"/>
              <a:t>“</a:t>
            </a:r>
            <a:r>
              <a:rPr lang="es-MX" sz="2400" i="1" dirty="0"/>
              <a:t>Cada </a:t>
            </a:r>
            <a:r>
              <a:rPr lang="es-MX" sz="2400" b="1" i="1" dirty="0"/>
              <a:t>columna</a:t>
            </a:r>
            <a:r>
              <a:rPr lang="es-MX" sz="2400" i="1" dirty="0"/>
              <a:t> se </a:t>
            </a:r>
            <a:r>
              <a:rPr lang="es-MX" sz="2400" b="1" i="1" dirty="0"/>
              <a:t>nombra por letras.”</a:t>
            </a: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32348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Fila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 fontScale="92500"/>
          </a:bodyPr>
          <a:lstStyle/>
          <a:p>
            <a:r>
              <a:rPr lang="es-MX" sz="3600" dirty="0"/>
              <a:t>Es el </a:t>
            </a:r>
            <a:r>
              <a:rPr lang="es-MX" sz="3600" b="1" dirty="0"/>
              <a:t>conjunto de celdas </a:t>
            </a:r>
            <a:r>
              <a:rPr lang="es-MX" sz="3600" dirty="0"/>
              <a:t>seleccionadas </a:t>
            </a:r>
            <a:r>
              <a:rPr lang="es-MX" sz="3600" b="1" dirty="0"/>
              <a:t>horizontalmente. </a:t>
            </a:r>
            <a:r>
              <a:rPr lang="es-MX" sz="2600" b="1" i="1" dirty="0"/>
              <a:t>“</a:t>
            </a:r>
            <a:r>
              <a:rPr lang="es-MX" sz="2600" i="1" dirty="0"/>
              <a:t>Cada </a:t>
            </a:r>
            <a:r>
              <a:rPr lang="es-MX" sz="2600" b="1" i="1" dirty="0"/>
              <a:t>columna</a:t>
            </a:r>
            <a:r>
              <a:rPr lang="es-MX" sz="2600" i="1" dirty="0"/>
              <a:t> se </a:t>
            </a:r>
            <a:r>
              <a:rPr lang="es-MX" sz="2600" b="1" i="1" dirty="0"/>
              <a:t>nombra por números.”</a:t>
            </a:r>
            <a:endParaRPr lang="es-MX" sz="2600" i="1" dirty="0"/>
          </a:p>
        </p:txBody>
      </p:sp>
    </p:spTree>
    <p:extLst>
      <p:ext uri="{BB962C8B-B14F-4D97-AF65-F5344CB8AC3E}">
        <p14:creationId xmlns:p14="http://schemas.microsoft.com/office/powerpoint/2010/main" val="2761984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79171" y="2402238"/>
            <a:ext cx="3267745" cy="2187227"/>
          </a:xfrm>
        </p:spPr>
        <p:txBody>
          <a:bodyPr/>
          <a:lstStyle/>
          <a:p>
            <a:r>
              <a:rPr lang="es-MX" b="1" dirty="0"/>
              <a:t>Celda activa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5910943" y="2068286"/>
            <a:ext cx="5681789" cy="3015343"/>
          </a:xfrm>
        </p:spPr>
        <p:txBody>
          <a:bodyPr>
            <a:normAutofit fontScale="92500" lnSpcReduction="10000"/>
          </a:bodyPr>
          <a:lstStyle/>
          <a:p>
            <a:r>
              <a:rPr lang="es-MX" sz="3600" dirty="0"/>
              <a:t>Cuando el cursor está posicionado en alguna celda preparado para trabajar con ésta.</a:t>
            </a:r>
          </a:p>
        </p:txBody>
      </p:sp>
    </p:spTree>
    <p:extLst>
      <p:ext uri="{BB962C8B-B14F-4D97-AF65-F5344CB8AC3E}">
        <p14:creationId xmlns:p14="http://schemas.microsoft.com/office/powerpoint/2010/main" val="1371271501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773</Words>
  <Application>Microsoft Office PowerPoint</Application>
  <PresentationFormat>Panorámica</PresentationFormat>
  <Paragraphs>187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Calibri</vt:lpstr>
      <vt:lpstr>Helvetica</vt:lpstr>
      <vt:lpstr>Segoe UI</vt:lpstr>
      <vt:lpstr>Segoe UI Light</vt:lpstr>
      <vt:lpstr>WelcomeDoc</vt:lpstr>
      <vt:lpstr>Presentación de PowerPoint</vt:lpstr>
      <vt:lpstr>EXCEL</vt:lpstr>
      <vt:lpstr>EXCEL</vt:lpstr>
      <vt:lpstr>LIBRO DE TRABAJO</vt:lpstr>
      <vt:lpstr>Hoja de cálculo</vt:lpstr>
      <vt:lpstr>Celda</vt:lpstr>
      <vt:lpstr>Columna</vt:lpstr>
      <vt:lpstr>Fila</vt:lpstr>
      <vt:lpstr>Celda activa</vt:lpstr>
      <vt:lpstr>Columna activa</vt:lpstr>
      <vt:lpstr>Fila activa</vt:lpstr>
      <vt:lpstr>Rango</vt:lpstr>
      <vt:lpstr>VALORES CONSTANTES</vt:lpstr>
      <vt:lpstr>FÓRMULAS</vt:lpstr>
      <vt:lpstr>Presentación de PowerPoint</vt:lpstr>
      <vt:lpstr>Presentación de PowerPoint</vt:lpstr>
      <vt:lpstr>Presentación de PowerPoint</vt:lpstr>
      <vt:lpstr>FORMULAS</vt:lpstr>
      <vt:lpstr>SINTAXIS</vt:lpstr>
      <vt:lpstr>REGLAS</vt:lpstr>
      <vt:lpstr>OPERADORES</vt:lpstr>
      <vt:lpstr>PRECEDENCIAS</vt:lpstr>
      <vt:lpstr>Función BUSCAR</vt:lpstr>
      <vt:lpstr>Función BUSCAR</vt:lpstr>
      <vt:lpstr>Función BUSCAR  SINTAXIS 1</vt:lpstr>
      <vt:lpstr>Función BUSCAR  SINTAXIS 2</vt:lpstr>
      <vt:lpstr>Función CONCATENAR</vt:lpstr>
      <vt:lpstr>Función CONCATENAR</vt:lpstr>
      <vt:lpstr>Función DERECHA/IZQUIERDA</vt:lpstr>
      <vt:lpstr>Función CONCATENAR</vt:lpstr>
      <vt:lpstr>Función  ENCONTRAR</vt:lpstr>
      <vt:lpstr>Función CONCATENAR</vt:lpstr>
      <vt:lpstr>Función  CONTAR</vt:lpstr>
      <vt:lpstr>Función CONTAR</vt:lpstr>
      <vt:lpstr>Función CONTAR</vt:lpstr>
      <vt:lpstr>Función CONTAR.SI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keywords/>
  <cp:lastModifiedBy/>
  <cp:revision>2</cp:revision>
  <dcterms:created xsi:type="dcterms:W3CDTF">2014-02-24T22:41:43Z</dcterms:created>
  <dcterms:modified xsi:type="dcterms:W3CDTF">2019-03-12T19:53:21Z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